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1" r:id="rId1"/>
  </p:sldMasterIdLst>
  <p:sldIdLst>
    <p:sldId id="256" r:id="rId2"/>
    <p:sldId id="292" r:id="rId3"/>
    <p:sldId id="274" r:id="rId4"/>
    <p:sldId id="312" r:id="rId5"/>
    <p:sldId id="318" r:id="rId6"/>
    <p:sldId id="319" r:id="rId7"/>
    <p:sldId id="328" r:id="rId8"/>
    <p:sldId id="278" r:id="rId9"/>
    <p:sldId id="322" r:id="rId10"/>
    <p:sldId id="324" r:id="rId11"/>
    <p:sldId id="327" r:id="rId12"/>
    <p:sldId id="326" r:id="rId13"/>
    <p:sldId id="33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2E2B21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39" autoAdjust="0"/>
    <p:restoredTop sz="94660"/>
  </p:normalViewPr>
  <p:slideViewPr>
    <p:cSldViewPr snapToGrid="0">
      <p:cViewPr varScale="1">
        <p:scale>
          <a:sx n="64" d="100"/>
          <a:sy n="64" d="100"/>
        </p:scale>
        <p:origin x="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E5FA26CF-81FA-44D9-97B1-C74B6AB45433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40498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7865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54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6123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06368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267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847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456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4498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938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FA26CF-81FA-44D9-97B1-C74B6AB45433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2584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5FA26CF-81FA-44D9-97B1-C74B6AB45433}" type="datetimeFigureOut">
              <a:rPr lang="nl-NL" smtClean="0"/>
              <a:t>13-5-2019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30F12D8-3E47-4E73-86A5-D20EC486E85D}" type="slidenum">
              <a:rPr lang="nl-NL" smtClean="0"/>
              <a:t>‹nr.›</a:t>
            </a:fld>
            <a:endParaRPr lang="nl-N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5935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72" r:id="rId1"/>
    <p:sldLayoutId id="2147483973" r:id="rId2"/>
    <p:sldLayoutId id="2147483974" r:id="rId3"/>
    <p:sldLayoutId id="2147483975" r:id="rId4"/>
    <p:sldLayoutId id="2147483976" r:id="rId5"/>
    <p:sldLayoutId id="2147483977" r:id="rId6"/>
    <p:sldLayoutId id="2147483978" r:id="rId7"/>
    <p:sldLayoutId id="2147483979" r:id="rId8"/>
    <p:sldLayoutId id="2147483980" r:id="rId9"/>
    <p:sldLayoutId id="2147483981" r:id="rId10"/>
    <p:sldLayoutId id="214748398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entimeter.com/s/5339a9e736553989967b321fc42031da/cd42b379b031/edi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YmRe6XwEL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Rectangle 79">
            <a:extLst>
              <a:ext uri="{FF2B5EF4-FFF2-40B4-BE49-F238E27FC236}">
                <a16:creationId xmlns:a16="http://schemas.microsoft.com/office/drawing/2014/main" id="{E49027F0-33D5-4B30-8354-05CB641A2F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7052A02-6BC9-4F16-9279-C8653C8C15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611" y="685893"/>
            <a:ext cx="6892089" cy="2982890"/>
          </a:xfrm>
        </p:spPr>
        <p:txBody>
          <a:bodyPr anchor="b">
            <a:normAutofit/>
          </a:bodyPr>
          <a:lstStyle/>
          <a:p>
            <a:pPr algn="l"/>
            <a:r>
              <a:rPr lang="nl-NL" sz="4400" dirty="0"/>
              <a:t>Deskundigheid en Organisatie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5C94302-FBDB-48DC-8F7E-761F766704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3611" y="3849540"/>
            <a:ext cx="4653714" cy="1463040"/>
          </a:xfrm>
        </p:spPr>
        <p:txBody>
          <a:bodyPr anchor="t">
            <a:noAutofit/>
          </a:bodyPr>
          <a:lstStyle/>
          <a:p>
            <a:r>
              <a:rPr lang="nl-NL" sz="2800" dirty="0"/>
              <a:t>Missie, visie en beleid</a:t>
            </a:r>
          </a:p>
          <a:p>
            <a:r>
              <a:rPr lang="nl-NL" sz="2800" dirty="0"/>
              <a:t>MZ-PW </a:t>
            </a:r>
          </a:p>
          <a:p>
            <a:r>
              <a:rPr lang="nl-NL" sz="2800" dirty="0"/>
              <a:t>Leerjaar 2</a:t>
            </a:r>
          </a:p>
          <a:p>
            <a:endParaRPr lang="nl-NL" sz="2800" dirty="0">
              <a:solidFill>
                <a:srgbClr val="2E2B21"/>
              </a:solidFill>
            </a:endParaRP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E3E05128-D9E1-4C12-931B-FD8C6CB13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3610" y="3759161"/>
            <a:ext cx="356616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AutoShape 2" descr="Afbeeldingsresultaat voor introspection">
            <a:extLst>
              <a:ext uri="{FF2B5EF4-FFF2-40B4-BE49-F238E27FC236}">
                <a16:creationId xmlns:a16="http://schemas.microsoft.com/office/drawing/2014/main" id="{CE996C49-55B6-413E-8CC6-8A9C921746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1026" name="Picture 2" descr="Afbeeldingsresultaat voor mechanism">
            <a:extLst>
              <a:ext uri="{FF2B5EF4-FFF2-40B4-BE49-F238E27FC236}">
                <a16:creationId xmlns:a16="http://schemas.microsoft.com/office/drawing/2014/main" id="{A0A32F47-B58C-4DD0-AC3F-FF056E6F55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5700" y="1830458"/>
            <a:ext cx="3676650" cy="3676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9559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sz="5400" dirty="0" err="1">
                <a:solidFill>
                  <a:srgbClr val="FFFFFF"/>
                </a:solidFill>
              </a:rPr>
              <a:t>bELEIDSCYClus</a:t>
            </a:r>
            <a:endParaRPr lang="nl-NL" sz="54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4733" y="1969421"/>
            <a:ext cx="8229589" cy="430580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l-NL" sz="2800" b="1" dirty="0"/>
              <a:t>Beleid moet regelmatig aangepast worden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nl-NL" sz="2800" dirty="0"/>
              <a:t>Om actueel te zijn</a:t>
            </a:r>
          </a:p>
          <a:p>
            <a:pPr algn="ctr">
              <a:buFont typeface="Wingdings" panose="05000000000000000000" pitchFamily="2" charset="2"/>
              <a:buChar char="q"/>
            </a:pPr>
            <a:r>
              <a:rPr lang="nl-NL" sz="2800" dirty="0"/>
              <a:t>Afhankelijk van nieuwe uitgangspunten en inzichten </a:t>
            </a:r>
            <a:endParaRPr lang="nl-NL" sz="2800" b="1" dirty="0"/>
          </a:p>
          <a:p>
            <a:pPr marL="514350" indent="-514350" algn="r">
              <a:buFont typeface="+mj-lt"/>
              <a:buAutoNum type="arabicPeriod"/>
            </a:pPr>
            <a:r>
              <a:rPr lang="nl-NL" sz="2800" b="1" dirty="0"/>
              <a:t>Voorbereiden</a:t>
            </a:r>
          </a:p>
          <a:p>
            <a:pPr marL="457200" lvl="0" indent="-457200" algn="r">
              <a:buFont typeface="+mj-lt"/>
              <a:buAutoNum type="arabicPeriod"/>
            </a:pPr>
            <a:r>
              <a:rPr lang="nl-NL" sz="2800" b="1" dirty="0"/>
              <a:t>Opstellen</a:t>
            </a:r>
          </a:p>
          <a:p>
            <a:pPr marL="457200" lvl="0" indent="-457200" algn="r">
              <a:buFont typeface="+mj-lt"/>
              <a:buAutoNum type="arabicPeriod"/>
            </a:pPr>
            <a:r>
              <a:rPr lang="nl-NL" sz="2800" b="1" dirty="0"/>
              <a:t>Beslissen</a:t>
            </a:r>
          </a:p>
          <a:p>
            <a:pPr marL="457200" lvl="0" indent="-457200" algn="r">
              <a:buFont typeface="+mj-lt"/>
              <a:buAutoNum type="arabicPeriod"/>
            </a:pPr>
            <a:r>
              <a:rPr lang="nl-NL" sz="2800" b="1" dirty="0"/>
              <a:t>Uitvoeren </a:t>
            </a:r>
          </a:p>
          <a:p>
            <a:pPr marL="457200" lvl="0" indent="-457200" algn="r">
              <a:buFont typeface="+mj-lt"/>
              <a:buAutoNum type="arabicPeriod"/>
            </a:pPr>
            <a:r>
              <a:rPr lang="nl-NL" sz="2800" b="1" dirty="0"/>
              <a:t>Evalueren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2058" name="Picture 10" descr="Afbeeldingsresultaat voor neutraliteit">
            <a:extLst>
              <a:ext uri="{FF2B5EF4-FFF2-40B4-BE49-F238E27FC236}">
                <a16:creationId xmlns:a16="http://schemas.microsoft.com/office/drawing/2014/main" id="{730A79BB-D170-459B-AB5E-9664E4D5E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50" y="2296322"/>
            <a:ext cx="2257536" cy="225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Afbeeldingsresultaat voor geheim">
            <a:extLst>
              <a:ext uri="{FF2B5EF4-FFF2-40B4-BE49-F238E27FC236}">
                <a16:creationId xmlns:a16="http://schemas.microsoft.com/office/drawing/2014/main" id="{6DCE40ED-4FB2-4A8D-B4FE-B4EF10357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34" y="524527"/>
            <a:ext cx="2093751" cy="155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7ABE1743-80CE-4B43-BBA0-649D32A6E194}"/>
              </a:ext>
            </a:extLst>
          </p:cNvPr>
          <p:cNvSpPr txBox="1"/>
          <p:nvPr/>
        </p:nvSpPr>
        <p:spPr>
          <a:xfrm>
            <a:off x="2518981" y="4435249"/>
            <a:ext cx="29075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/>
              <a:t>Fasen </a:t>
            </a:r>
          </a:p>
          <a:p>
            <a:pPr algn="ctr"/>
            <a:r>
              <a:rPr lang="nl-NL" sz="3200" b="1" dirty="0"/>
              <a:t>beleidscyclus</a:t>
            </a:r>
          </a:p>
        </p:txBody>
      </p:sp>
      <p:sp>
        <p:nvSpPr>
          <p:cNvPr id="5" name="Pijl: rechts 4">
            <a:extLst>
              <a:ext uri="{FF2B5EF4-FFF2-40B4-BE49-F238E27FC236}">
                <a16:creationId xmlns:a16="http://schemas.microsoft.com/office/drawing/2014/main" id="{C3D43A3F-C43D-4C35-AAF0-9247705F7370}"/>
              </a:ext>
            </a:extLst>
          </p:cNvPr>
          <p:cNvSpPr/>
          <p:nvPr/>
        </p:nvSpPr>
        <p:spPr>
          <a:xfrm>
            <a:off x="5731802" y="4371655"/>
            <a:ext cx="2120885" cy="11408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Picture 2" descr="Afbeeldingsresultaat voor pdca">
            <a:extLst>
              <a:ext uri="{FF2B5EF4-FFF2-40B4-BE49-F238E27FC236}">
                <a16:creationId xmlns:a16="http://schemas.microsoft.com/office/drawing/2014/main" id="{786B31D1-9C1E-4935-8AA7-F197F0CDF0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7045" y="1746183"/>
            <a:ext cx="8944104" cy="4627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34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3FA21B-4E4A-449D-812C-D4332861D4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</a:t>
            </a:r>
            <a:r>
              <a:rPr lang="nl-NL" dirty="0" err="1"/>
              <a:t>inez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FB08305-F36E-4438-BDCB-9A258CC68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sz="2400" b="1" dirty="0"/>
              <a:t>Wat:</a:t>
            </a:r>
            <a:r>
              <a:rPr lang="nl-NL" sz="2400" dirty="0"/>
              <a:t> beschrijf je eigen visie (1 zin) en missie (waarden, wat doe je, doelen) en laat zien hoe je hieraan wilt werken.</a:t>
            </a:r>
          </a:p>
          <a:p>
            <a:r>
              <a:rPr lang="nl-NL" sz="2400" b="1" dirty="0"/>
              <a:t>Hoe:</a:t>
            </a:r>
            <a:r>
              <a:rPr lang="nl-NL" sz="2400" dirty="0"/>
              <a:t> je denkt na over verschillende vragen en beschrijft op basis hiervan je visie, missie, doelen, middelen, activiteiten en het tijdpad.</a:t>
            </a:r>
          </a:p>
          <a:p>
            <a:r>
              <a:rPr lang="nl-NL" sz="2400" b="1" dirty="0"/>
              <a:t>Hulp:</a:t>
            </a:r>
            <a:r>
              <a:rPr lang="nl-NL" sz="2400" dirty="0"/>
              <a:t> boek Professioneel werken, je buurman/buurvrouw</a:t>
            </a:r>
          </a:p>
          <a:p>
            <a:r>
              <a:rPr lang="nl-NL" sz="2400" b="1" dirty="0"/>
              <a:t>Tijd:</a:t>
            </a:r>
            <a:endParaRPr lang="nl-NL" sz="2400" dirty="0"/>
          </a:p>
          <a:p>
            <a:r>
              <a:rPr lang="nl-NL" sz="2400" dirty="0"/>
              <a:t>10 min. uitschrijven visie en missie (blz. 238 en 239)</a:t>
            </a:r>
          </a:p>
          <a:p>
            <a:r>
              <a:rPr lang="nl-NL" sz="2400" dirty="0"/>
              <a:t>5 min. bespreken met buurman/buurvrouw (vertel waarom jij deze visie/missie hebt, stel elkaar vragen)</a:t>
            </a:r>
          </a:p>
          <a:p>
            <a:r>
              <a:rPr lang="nl-NL" sz="2400" dirty="0"/>
              <a:t>10 min. beschrijven doelen, middelen, activiteiten en tijdpad (blz. 246 en 247)</a:t>
            </a:r>
          </a:p>
          <a:p>
            <a:r>
              <a:rPr lang="nl-NL" sz="2400" b="1" dirty="0"/>
              <a:t>Uitkomst:</a:t>
            </a:r>
            <a:r>
              <a:rPr lang="nl-NL" sz="2400" dirty="0"/>
              <a:t> je hebt inzicht opgedaan in jouw eigen visie en missie (waar sta ik eigenlijk voor) en in die van anderen.</a:t>
            </a:r>
          </a:p>
          <a:p>
            <a:r>
              <a:rPr lang="nl-NL" sz="2400" b="1" dirty="0"/>
              <a:t>Klaar:</a:t>
            </a:r>
            <a:r>
              <a:rPr lang="nl-NL" sz="2400" dirty="0"/>
              <a:t> bestuderen thema ‘Visie en beleid’ (H13) in het boek Professioneel werken en klassikaal nabespreken opdracht.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3214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D5FCFE-2B60-4130-890B-460F060A1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866672"/>
            <a:ext cx="9720072" cy="1499616"/>
          </a:xfrm>
        </p:spPr>
        <p:txBody>
          <a:bodyPr>
            <a:normAutofit fontScale="90000"/>
          </a:bodyPr>
          <a:lstStyle/>
          <a:p>
            <a:pPr algn="ctr"/>
            <a:br>
              <a:rPr lang="nl-NL" b="1" dirty="0"/>
            </a:br>
            <a:r>
              <a:rPr lang="nl-NL" b="1" dirty="0"/>
              <a:t>Stelling</a:t>
            </a:r>
            <a:br>
              <a:rPr lang="nl-NL" b="1" dirty="0"/>
            </a:br>
            <a:r>
              <a:rPr lang="nl-NL" sz="5400" b="1" dirty="0">
                <a:solidFill>
                  <a:srgbClr val="92D050"/>
                </a:solidFill>
              </a:rPr>
              <a:t>Eens</a:t>
            </a:r>
            <a:r>
              <a:rPr lang="nl-NL" sz="5400" b="1" dirty="0"/>
              <a:t> of </a:t>
            </a:r>
            <a:r>
              <a:rPr lang="nl-NL" sz="5400" b="1" dirty="0">
                <a:solidFill>
                  <a:srgbClr val="FF0000"/>
                </a:solidFill>
              </a:rPr>
              <a:t>oneens</a:t>
            </a:r>
            <a:r>
              <a:rPr lang="nl-NL" sz="5400" b="1" dirty="0"/>
              <a:t>?</a:t>
            </a:r>
            <a:br>
              <a:rPr lang="nl-NL" sz="5400" b="1" dirty="0"/>
            </a:br>
            <a:endParaRPr lang="nl-NL" b="1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3AB100-FCCC-49E4-9AD3-14FA5C088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7789" y="2728021"/>
            <a:ext cx="10996422" cy="4023360"/>
          </a:xfrm>
        </p:spPr>
        <p:txBody>
          <a:bodyPr/>
          <a:lstStyle/>
          <a:p>
            <a:endParaRPr lang="nl-NL" dirty="0"/>
          </a:p>
          <a:p>
            <a:pPr algn="ctr"/>
            <a:r>
              <a:rPr lang="nl-NL" sz="4000" i="1" dirty="0"/>
              <a:t>“Als medewerker heb je invloed op de manier waarop de organisatie het beleid vormgeeft”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3008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E95E3B-F853-404C-9617-3332F32CD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EINDE lesgedeelte 1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F66854-793E-4ABD-8824-4C81353AB5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nl-NL" sz="19900" dirty="0"/>
              <a:t>15 minuten pauze</a:t>
            </a:r>
          </a:p>
        </p:txBody>
      </p:sp>
    </p:spTree>
    <p:extLst>
      <p:ext uri="{BB962C8B-B14F-4D97-AF65-F5344CB8AC3E}">
        <p14:creationId xmlns:p14="http://schemas.microsoft.com/office/powerpoint/2010/main" val="419851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A807B0-154B-469F-89F4-8C4C2709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Programma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2E7B205-E7AC-43BF-BA0B-0094E3E94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4128" y="1826487"/>
            <a:ext cx="4965192" cy="1021554"/>
          </a:xfrm>
        </p:spPr>
        <p:txBody>
          <a:bodyPr>
            <a:normAutofit/>
          </a:bodyPr>
          <a:lstStyle/>
          <a:p>
            <a:r>
              <a:rPr lang="nl-NL" sz="3000" b="1" dirty="0"/>
              <a:t>Periode 4</a:t>
            </a:r>
            <a:endParaRPr lang="nl-NL" sz="3000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AEC45A-04C8-4E24-9392-383575FFC4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2662" y="2967788"/>
            <a:ext cx="5665076" cy="3341572"/>
          </a:xfrm>
        </p:spPr>
        <p:txBody>
          <a:bodyPr>
            <a:normAutofit fontScale="92500" lnSpcReduction="10000"/>
          </a:bodyPr>
          <a:lstStyle/>
          <a:p>
            <a:r>
              <a:rPr lang="nl-NL" sz="3200" dirty="0"/>
              <a:t>Gezamenlijke thema’s 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/>
              <a:t>Professioneel werken</a:t>
            </a:r>
          </a:p>
          <a:p>
            <a:pPr marL="514350" indent="-514350">
              <a:buFont typeface="+mj-lt"/>
              <a:buAutoNum type="arabicPeriod"/>
            </a:pPr>
            <a:r>
              <a:rPr lang="nl-NL" sz="3200" dirty="0"/>
              <a:t>Afzonderlijke thema’s PW en MZ</a:t>
            </a:r>
          </a:p>
          <a:p>
            <a:endParaRPr lang="nl-NL" sz="3200" dirty="0"/>
          </a:p>
          <a:p>
            <a:r>
              <a:rPr lang="nl-NL" sz="3200" dirty="0"/>
              <a:t>Theorie eerst klassikaal </a:t>
            </a:r>
          </a:p>
          <a:p>
            <a:r>
              <a:rPr lang="nl-NL" sz="3200" dirty="0">
                <a:sym typeface="Wingdings" panose="05000000000000000000" pitchFamily="2" charset="2"/>
              </a:rPr>
              <a:t> O</a:t>
            </a:r>
            <a:r>
              <a:rPr lang="nl-NL" sz="3200" dirty="0"/>
              <a:t>psplitsen</a:t>
            </a:r>
          </a:p>
          <a:p>
            <a:endParaRPr lang="nl-NL" sz="3000" b="1" dirty="0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9C7C5D11-DE14-4C78-B847-2B75931395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02682" y="1552660"/>
            <a:ext cx="6201112" cy="1249364"/>
          </a:xfrm>
        </p:spPr>
        <p:txBody>
          <a:bodyPr>
            <a:normAutofit/>
          </a:bodyPr>
          <a:lstStyle/>
          <a:p>
            <a:r>
              <a:rPr lang="nl-NL" sz="3000" b="1" dirty="0"/>
              <a:t>Vandaag</a:t>
            </a:r>
            <a:endParaRPr lang="nl-NL" sz="3000" dirty="0"/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B72618C-2DA1-4394-A7F5-D460C3EDFD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7738" y="2967788"/>
            <a:ext cx="4754880" cy="379799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Missie visie en beleid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Stellingen/ filmpjes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Theorie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Lesopdracht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Pauze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nl-NL" sz="3000" dirty="0"/>
              <a:t> Vervolg in lokaal … of …</a:t>
            </a:r>
          </a:p>
        </p:txBody>
      </p:sp>
    </p:spTree>
    <p:extLst>
      <p:ext uri="{BB962C8B-B14F-4D97-AF65-F5344CB8AC3E}">
        <p14:creationId xmlns:p14="http://schemas.microsoft.com/office/powerpoint/2010/main" val="166088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dirty="0" err="1">
                <a:solidFill>
                  <a:srgbClr val="FFFFFF"/>
                </a:solidFill>
              </a:rPr>
              <a:t>Opstartertje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9327" y="2489202"/>
            <a:ext cx="7923264" cy="35546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3000" dirty="0"/>
              <a:t>Ga met je </a:t>
            </a:r>
            <a:r>
              <a:rPr lang="nl-NL" sz="3000" i="1" dirty="0"/>
              <a:t>telefoon/laptop </a:t>
            </a:r>
            <a:r>
              <a:rPr lang="nl-NL" sz="3000" dirty="0"/>
              <a:t>naar</a:t>
            </a:r>
          </a:p>
          <a:p>
            <a:pPr marL="0" indent="0" algn="ctr">
              <a:buNone/>
            </a:pPr>
            <a:r>
              <a:rPr lang="nl-NL" sz="3000" dirty="0"/>
              <a:t> </a:t>
            </a:r>
            <a:r>
              <a:rPr lang="nl-NL" sz="4000" b="1" dirty="0"/>
              <a:t>Menti.com </a:t>
            </a:r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sz="3000" dirty="0"/>
              <a:t>En gebruik code</a:t>
            </a:r>
          </a:p>
          <a:p>
            <a:pPr marL="0" indent="0" algn="ctr">
              <a:buNone/>
            </a:pPr>
            <a:r>
              <a:rPr lang="nl-NL" sz="4000" b="1" dirty="0"/>
              <a:t>65 40 63</a:t>
            </a:r>
          </a:p>
          <a:p>
            <a:pPr marL="0" indent="0" algn="ctr">
              <a:buNone/>
            </a:pPr>
            <a:endParaRPr lang="nl-NL" sz="4000" b="1" dirty="0"/>
          </a:p>
          <a:p>
            <a:pPr marL="0" indent="0" algn="ctr">
              <a:buNone/>
            </a:pPr>
            <a:endParaRPr lang="nl-NL" sz="4000" b="1" dirty="0"/>
          </a:p>
          <a:p>
            <a:endParaRPr lang="nl-NL" dirty="0">
              <a:solidFill>
                <a:srgbClr val="FFFFFF"/>
              </a:solidFill>
            </a:endParaRPr>
          </a:p>
        </p:txBody>
      </p:sp>
      <p:pic>
        <p:nvPicPr>
          <p:cNvPr id="11" name="Picture 2" descr="Afbeeldingsresultaat voor brainstorm">
            <a:extLst>
              <a:ext uri="{FF2B5EF4-FFF2-40B4-BE49-F238E27FC236}">
                <a16:creationId xmlns:a16="http://schemas.microsoft.com/office/drawing/2014/main" id="{6492F485-61D6-4623-8A99-83C5186E1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20" y="3440176"/>
            <a:ext cx="2366195" cy="2366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Afbeeldingsresultaat voor brainstorm">
            <a:extLst>
              <a:ext uri="{FF2B5EF4-FFF2-40B4-BE49-F238E27FC236}">
                <a16:creationId xmlns:a16="http://schemas.microsoft.com/office/drawing/2014/main" id="{FE32FD36-E2AD-40F9-8A2F-E58EE5E0D5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85574" y="701040"/>
            <a:ext cx="2124610" cy="212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B436AAEE-A1FB-46AE-85C1-BF66EA41ED94}"/>
              </a:ext>
            </a:extLst>
          </p:cNvPr>
          <p:cNvSpPr txBox="1"/>
          <p:nvPr/>
        </p:nvSpPr>
        <p:spPr>
          <a:xfrm>
            <a:off x="8618635" y="4310422"/>
            <a:ext cx="20335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40404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https://www.mentimeter.com/s/5339a9e736553989967b321fc42031da/cd42b379b031/edit</a:t>
            </a:r>
            <a:r>
              <a:rPr lang="nl-NL" dirty="0">
                <a:solidFill>
                  <a:srgbClr val="40404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51868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C9B256-FD72-4092-86CF-B3441B9FC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5964" y="-1637"/>
            <a:ext cx="9720072" cy="1499616"/>
          </a:xfrm>
        </p:spPr>
        <p:txBody>
          <a:bodyPr/>
          <a:lstStyle/>
          <a:p>
            <a:pPr algn="ctr"/>
            <a:r>
              <a:rPr lang="nl-NL" dirty="0"/>
              <a:t>Missie en visie?</a:t>
            </a:r>
            <a:br>
              <a:rPr lang="nl-NL" dirty="0"/>
            </a:br>
            <a:endParaRPr lang="nl-NL" dirty="0"/>
          </a:p>
        </p:txBody>
      </p:sp>
      <p:pic>
        <p:nvPicPr>
          <p:cNvPr id="7" name="Onlinemedia 6" title="Missie en visie">
            <a:hlinkClick r:id="" action="ppaction://media"/>
            <a:extLst>
              <a:ext uri="{FF2B5EF4-FFF2-40B4-BE49-F238E27FC236}">
                <a16:creationId xmlns:a16="http://schemas.microsoft.com/office/drawing/2014/main" id="{4CAB8EFA-A1EE-45A0-94A3-6F6BE04FA03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454227" y="1805130"/>
            <a:ext cx="8471971" cy="4765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137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408366" y="685217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Missie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34AAE9EB-7A18-4C22-B5E3-05350847BBBC}"/>
              </a:ext>
            </a:extLst>
          </p:cNvPr>
          <p:cNvSpPr txBox="1"/>
          <p:nvPr/>
        </p:nvSpPr>
        <p:spPr>
          <a:xfrm>
            <a:off x="644520" y="1751409"/>
            <a:ext cx="56300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/>
              <a:t>Een missie geeft aan wat je als </a:t>
            </a:r>
            <a:br>
              <a:rPr lang="nl-NL" sz="2800" dirty="0"/>
            </a:br>
            <a:r>
              <a:rPr lang="nl-NL" sz="2800" dirty="0"/>
              <a:t>organisatie naar buiten wilt uitdragen: gericht op </a:t>
            </a:r>
            <a:r>
              <a:rPr lang="nl-NL" sz="2800" u="sng" dirty="0"/>
              <a:t>identiteit en waarden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9DDC6797-FD47-4241-ACDC-AC1A14D0A641}"/>
              </a:ext>
            </a:extLst>
          </p:cNvPr>
          <p:cNvSpPr txBox="1"/>
          <p:nvPr/>
        </p:nvSpPr>
        <p:spPr>
          <a:xfrm>
            <a:off x="6251792" y="1782593"/>
            <a:ext cx="54720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dirty="0"/>
              <a:t>Een visie geeft aan wat de na te streven idealen van de organisatie zijn: gericht op de </a:t>
            </a:r>
            <a:r>
              <a:rPr lang="nl-NL" sz="2800" u="sng" dirty="0"/>
              <a:t>toekomst</a:t>
            </a:r>
          </a:p>
        </p:txBody>
      </p:sp>
      <p:sp>
        <p:nvSpPr>
          <p:cNvPr id="21" name="Titel 1">
            <a:extLst>
              <a:ext uri="{FF2B5EF4-FFF2-40B4-BE49-F238E27FC236}">
                <a16:creationId xmlns:a16="http://schemas.microsoft.com/office/drawing/2014/main" id="{B38FCE5B-697F-44E7-970A-A848CF0E7013}"/>
              </a:ext>
            </a:extLst>
          </p:cNvPr>
          <p:cNvSpPr txBox="1">
            <a:spLocks/>
          </p:cNvSpPr>
          <p:nvPr/>
        </p:nvSpPr>
        <p:spPr>
          <a:xfrm>
            <a:off x="4329188" y="612192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Visie</a:t>
            </a:r>
            <a:endParaRPr lang="nl-NL" dirty="0">
              <a:solidFill>
                <a:srgbClr val="FFFFFF"/>
              </a:solidFill>
            </a:endParaRPr>
          </a:p>
        </p:txBody>
      </p:sp>
      <p:sp>
        <p:nvSpPr>
          <p:cNvPr id="17" name="Rechthoek 16">
            <a:extLst>
              <a:ext uri="{FF2B5EF4-FFF2-40B4-BE49-F238E27FC236}">
                <a16:creationId xmlns:a16="http://schemas.microsoft.com/office/drawing/2014/main" id="{86F49574-AC45-4862-9B07-7CA9B6E67675}"/>
              </a:ext>
            </a:extLst>
          </p:cNvPr>
          <p:cNvSpPr/>
          <p:nvPr/>
        </p:nvSpPr>
        <p:spPr>
          <a:xfrm>
            <a:off x="5829079" y="4696039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sz="3200" dirty="0">
                <a:solidFill>
                  <a:srgbClr val="00B0F0"/>
                </a:solidFill>
              </a:rPr>
              <a:t>Kenmerken</a:t>
            </a:r>
          </a:p>
          <a:p>
            <a:pPr algn="ctr"/>
            <a:r>
              <a:rPr lang="nl-NL" sz="3200" dirty="0"/>
              <a:t>Toekomstgericht</a:t>
            </a:r>
          </a:p>
          <a:p>
            <a:pPr algn="ctr"/>
            <a:r>
              <a:rPr lang="nl-NL" sz="3200" dirty="0"/>
              <a:t>Kan bijgesteld worden</a:t>
            </a:r>
          </a:p>
        </p:txBody>
      </p:sp>
      <p:sp>
        <p:nvSpPr>
          <p:cNvPr id="23" name="Tekstvak 22">
            <a:extLst>
              <a:ext uri="{FF2B5EF4-FFF2-40B4-BE49-F238E27FC236}">
                <a16:creationId xmlns:a16="http://schemas.microsoft.com/office/drawing/2014/main" id="{1B7D72CF-0DDE-4F2A-BFA5-F4C6DFFD06A3}"/>
              </a:ext>
            </a:extLst>
          </p:cNvPr>
          <p:cNvSpPr txBox="1"/>
          <p:nvPr/>
        </p:nvSpPr>
        <p:spPr>
          <a:xfrm>
            <a:off x="480230" y="3520648"/>
            <a:ext cx="54720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/>
              <a:t>“Waarvoor we staan”</a:t>
            </a:r>
          </a:p>
          <a:p>
            <a:pPr algn="ctr"/>
            <a:endParaRPr lang="nl-NL" sz="2800" dirty="0"/>
          </a:p>
          <a:p>
            <a:pPr algn="ctr"/>
            <a:endParaRPr lang="nl-NL" sz="2800" dirty="0"/>
          </a:p>
        </p:txBody>
      </p:sp>
      <p:sp>
        <p:nvSpPr>
          <p:cNvPr id="24" name="Tekstvak 23">
            <a:extLst>
              <a:ext uri="{FF2B5EF4-FFF2-40B4-BE49-F238E27FC236}">
                <a16:creationId xmlns:a16="http://schemas.microsoft.com/office/drawing/2014/main" id="{73993EC6-B800-4EF7-AEC4-4C69686CAE5F}"/>
              </a:ext>
            </a:extLst>
          </p:cNvPr>
          <p:cNvSpPr txBox="1"/>
          <p:nvPr/>
        </p:nvSpPr>
        <p:spPr>
          <a:xfrm>
            <a:off x="6264244" y="3520647"/>
            <a:ext cx="547202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800" b="1" dirty="0"/>
              <a:t>“Waarvoor we gaan”</a:t>
            </a:r>
          </a:p>
          <a:p>
            <a:pPr algn="ctr"/>
            <a:endParaRPr lang="nl-NL" sz="2800" dirty="0"/>
          </a:p>
          <a:p>
            <a:pPr algn="ctr"/>
            <a:endParaRPr lang="nl-NL" sz="2800" dirty="0"/>
          </a:p>
        </p:txBody>
      </p:sp>
      <p:sp>
        <p:nvSpPr>
          <p:cNvPr id="25" name="Rechthoek 24">
            <a:extLst>
              <a:ext uri="{FF2B5EF4-FFF2-40B4-BE49-F238E27FC236}">
                <a16:creationId xmlns:a16="http://schemas.microsoft.com/office/drawing/2014/main" id="{9681D369-4DB2-4AAA-9CCD-C33B7675039B}"/>
              </a:ext>
            </a:extLst>
          </p:cNvPr>
          <p:cNvSpPr/>
          <p:nvPr/>
        </p:nvSpPr>
        <p:spPr>
          <a:xfrm>
            <a:off x="168244" y="4727223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nl-NL" sz="3200" dirty="0">
                <a:solidFill>
                  <a:srgbClr val="00B0F0"/>
                </a:solidFill>
              </a:rPr>
              <a:t>Kenmerken</a:t>
            </a:r>
          </a:p>
          <a:p>
            <a:pPr lvl="0" algn="ctr"/>
            <a:r>
              <a:rPr lang="nl-NL" sz="3200" dirty="0"/>
              <a:t>Gericht op organisatie</a:t>
            </a:r>
          </a:p>
          <a:p>
            <a:pPr lvl="0" algn="ctr"/>
            <a:r>
              <a:rPr lang="nl-NL" sz="3200" dirty="0"/>
              <a:t>Wordt meestal </a:t>
            </a:r>
            <a:r>
              <a:rPr lang="nl-NL" sz="3200" u="sng" dirty="0"/>
              <a:t>niet </a:t>
            </a:r>
            <a:r>
              <a:rPr lang="nl-NL" sz="3200" dirty="0"/>
              <a:t>bijgesteld</a:t>
            </a:r>
          </a:p>
        </p:txBody>
      </p:sp>
    </p:spTree>
    <p:extLst>
      <p:ext uri="{BB962C8B-B14F-4D97-AF65-F5344CB8AC3E}">
        <p14:creationId xmlns:p14="http://schemas.microsoft.com/office/powerpoint/2010/main" val="36832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D0C6E8-4ECA-4662-8126-89BD754AE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Het verschil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1088AE0-3199-4578-A47E-B57ED08B0F6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F92F7FA-3C3F-43B0-A1F7-52F6C78E41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290372A8-420A-4324-A56F-233636D429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5" y="2644335"/>
            <a:ext cx="11449050" cy="313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948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7D8402-E86C-41EB-B065-026C9B0A7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Voorbeelden bekende merken</a:t>
            </a:r>
            <a:br>
              <a:rPr lang="nl-NL" dirty="0"/>
            </a:br>
            <a:r>
              <a:rPr lang="nl-NL" dirty="0"/>
              <a:t>missie      	visie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092852-A509-41A8-A69F-3F3755A83A6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1755C5C-2B6A-4C7C-A0D4-3A427704420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9807DC97-DEB2-427D-A5CD-8DE444A69D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6487" y="2363118"/>
            <a:ext cx="7439025" cy="3000375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A364A042-32FC-4C01-A021-0B69A5DCF5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86012" y="5311163"/>
            <a:ext cx="7429500" cy="79057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ED9D59C0-3DD0-41AF-993C-F9DE030E2E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6012" y="6101739"/>
            <a:ext cx="7446473" cy="109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170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pPr algn="ctr"/>
            <a:r>
              <a:rPr lang="nl-NL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Missie en visie: maar dan?</a:t>
            </a:r>
            <a:endParaRPr lang="nl-NL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04086" y="1943925"/>
            <a:ext cx="9541922" cy="46499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nl-NL" sz="2600" b="1" dirty="0">
                <a:solidFill>
                  <a:srgbClr val="FFFFFF"/>
                </a:solidFill>
              </a:rPr>
              <a:t>Beleid</a:t>
            </a:r>
          </a:p>
          <a:p>
            <a:pPr marL="0" indent="0" algn="ctr">
              <a:buNone/>
            </a:pPr>
            <a:r>
              <a:rPr lang="nl-NL" sz="2400" i="1" dirty="0"/>
              <a:t>“De manier waarop de organisatie de missie in een bepaalde periode kan bereiken”</a:t>
            </a:r>
            <a:endParaRPr lang="nl-NL" sz="2400" dirty="0">
              <a:solidFill>
                <a:srgbClr val="FFFFFF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nl-NL" sz="2400" dirty="0">
                <a:solidFill>
                  <a:srgbClr val="FFFFFF"/>
                </a:solidFill>
              </a:rPr>
              <a:t> Beleidskeuzes moeten passen bij missie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400" dirty="0">
                <a:solidFill>
                  <a:srgbClr val="FFFFFF"/>
                </a:solidFill>
              </a:rPr>
              <a:t> Geven richting aan wat van medewerkers verwacht wordt</a:t>
            </a:r>
            <a:endParaRPr lang="nl-NL" sz="3200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endParaRPr lang="nl-NL" sz="2600" b="1" dirty="0">
              <a:solidFill>
                <a:srgbClr val="FFFFFF"/>
              </a:solidFill>
            </a:endParaRPr>
          </a:p>
          <a:p>
            <a:pPr marL="0" indent="0" algn="ctr">
              <a:buNone/>
            </a:pPr>
            <a:r>
              <a:rPr lang="nl-NL" sz="2600" b="1" dirty="0">
                <a:solidFill>
                  <a:srgbClr val="FFFFFF"/>
                </a:solidFill>
              </a:rPr>
              <a:t>Beleidsplan</a:t>
            </a:r>
          </a:p>
          <a:p>
            <a:pPr marL="0" indent="0">
              <a:buNone/>
            </a:pPr>
            <a:r>
              <a:rPr lang="nl-NL" sz="2400" i="1" dirty="0"/>
              <a:t>Op welke manier de organisatie haar doelen (missie) </a:t>
            </a:r>
            <a:r>
              <a:rPr lang="nl-NL" sz="2400" i="1" u="sng" dirty="0"/>
              <a:t>precies</a:t>
            </a:r>
            <a:r>
              <a:rPr lang="nl-NL" sz="2400" i="1" dirty="0"/>
              <a:t> wil bereiken”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600" dirty="0">
                <a:solidFill>
                  <a:srgbClr val="FFFFFF"/>
                </a:solidFill>
              </a:rPr>
              <a:t> </a:t>
            </a:r>
            <a:r>
              <a:rPr lang="nl-NL" sz="2800" dirty="0">
                <a:solidFill>
                  <a:srgbClr val="FFFFFF"/>
                </a:solidFill>
                <a:sym typeface="Wingdings" panose="05000000000000000000" pitchFamily="2" charset="2"/>
              </a:rPr>
              <a:t>Beleid opstellen/wijzigen op basis van b</a:t>
            </a:r>
            <a:r>
              <a:rPr lang="nl-NL" sz="2800" dirty="0">
                <a:solidFill>
                  <a:srgbClr val="FFFFFF"/>
                </a:solidFill>
              </a:rPr>
              <a:t>eleidsuitgangspunten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2800" dirty="0">
                <a:solidFill>
                  <a:srgbClr val="FFFFFF"/>
                </a:solidFill>
              </a:rPr>
              <a:t> Doelen, middelen en tijd bepalen zodat de missie ‘slaagt’</a:t>
            </a:r>
            <a:endParaRPr lang="nl-NL" sz="2800" dirty="0">
              <a:solidFill>
                <a:srgbClr val="FFFFFF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nl-NL" sz="2600" dirty="0">
              <a:solidFill>
                <a:srgbClr val="FFFFFF"/>
              </a:solidFill>
            </a:endParaRPr>
          </a:p>
        </p:txBody>
      </p:sp>
      <p:pic>
        <p:nvPicPr>
          <p:cNvPr id="2058" name="Picture 10" descr="Afbeeldingsresultaat voor neutraliteit">
            <a:extLst>
              <a:ext uri="{FF2B5EF4-FFF2-40B4-BE49-F238E27FC236}">
                <a16:creationId xmlns:a16="http://schemas.microsoft.com/office/drawing/2014/main" id="{730A79BB-D170-459B-AB5E-9664E4D5E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50" y="2296322"/>
            <a:ext cx="2257536" cy="225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Afbeeldingsresultaat voor geheim">
            <a:extLst>
              <a:ext uri="{FF2B5EF4-FFF2-40B4-BE49-F238E27FC236}">
                <a16:creationId xmlns:a16="http://schemas.microsoft.com/office/drawing/2014/main" id="{6DCE40ED-4FB2-4A8D-B4FE-B4EF10357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34" y="524527"/>
            <a:ext cx="2093751" cy="155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4525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17F432D6-15A4-4BE1-BA1F-C0359AC7A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354706C1-38B7-4C23-8749-906CB0DC8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152" y="484632"/>
            <a:ext cx="2128933" cy="5880916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E15661-B0F2-42AE-A75B-0999B2CF59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72744" y="484632"/>
            <a:ext cx="8948150" cy="5880916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13FA642-EF37-4D90-BB3C-DE189A211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9327" y="788416"/>
            <a:ext cx="7923264" cy="1499616"/>
          </a:xfrm>
        </p:spPr>
        <p:txBody>
          <a:bodyPr>
            <a:normAutofit/>
          </a:bodyPr>
          <a:lstStyle/>
          <a:p>
            <a:r>
              <a:rPr lang="nl-NL" sz="5400" dirty="0">
                <a:solidFill>
                  <a:srgbClr val="FFFFFF"/>
                </a:solidFill>
              </a:rPr>
              <a:t>Voorbeeld beleidsuitgangspunt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D161189-7A5B-4B2B-93DC-7771029947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3207198" y="1029524"/>
            <a:ext cx="0" cy="914400"/>
          </a:xfrm>
          <a:prstGeom prst="line">
            <a:avLst/>
          </a:prstGeom>
          <a:ln w="19050">
            <a:solidFill>
              <a:schemeClr val="accent2">
                <a:alpha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01BDDC-2AAC-4B7F-8C4F-70F184BA8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3669" y="2288032"/>
            <a:ext cx="9172338" cy="43058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sz="2600" u="sng" dirty="0">
                <a:solidFill>
                  <a:srgbClr val="FFFFFF"/>
                </a:solidFill>
              </a:rPr>
              <a:t>“Elke leerling haalt een 540 als score op de </a:t>
            </a:r>
            <a:r>
              <a:rPr lang="nl-NL" sz="2600" u="sng" dirty="0" err="1">
                <a:solidFill>
                  <a:srgbClr val="FFFFFF"/>
                </a:solidFill>
              </a:rPr>
              <a:t>CITO-toets</a:t>
            </a:r>
            <a:r>
              <a:rPr lang="nl-NL" sz="2600" u="sng" dirty="0">
                <a:solidFill>
                  <a:srgbClr val="FFFFFF"/>
                </a:solidFill>
              </a:rPr>
              <a:t>”</a:t>
            </a:r>
          </a:p>
          <a:p>
            <a:pPr marL="0" indent="0">
              <a:buNone/>
            </a:pPr>
            <a:endParaRPr lang="nl-NL" sz="2600" dirty="0">
              <a:solidFill>
                <a:srgbClr val="FFFFFF"/>
              </a:solidFill>
            </a:endParaRPr>
          </a:p>
          <a:p>
            <a:pPr marL="0" indent="0">
              <a:buNone/>
            </a:pPr>
            <a:r>
              <a:rPr lang="nl-NL" sz="2600" dirty="0">
                <a:solidFill>
                  <a:srgbClr val="FFFFFF"/>
                </a:solidFill>
              </a:rPr>
              <a:t>Beleid moet aangepast worden door nieuw beleidsuitgangspunt</a:t>
            </a:r>
          </a:p>
          <a:p>
            <a:pPr marL="457200" indent="-457200">
              <a:buAutoNum type="arabicPeriod"/>
            </a:pPr>
            <a:r>
              <a:rPr lang="nl-NL" dirty="0"/>
              <a:t>Extra begeleiding voor leerlingen met taal- en rekenkundige problemen in beleidsplan verwerken</a:t>
            </a:r>
          </a:p>
          <a:p>
            <a:pPr marL="457200" indent="-457200">
              <a:buAutoNum type="arabicPeriod"/>
            </a:pPr>
            <a:r>
              <a:rPr lang="nl-NL" dirty="0"/>
              <a:t>Rekening houden met middelen en tijd (nieuw personeel e.d.)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Beleidsplan wordt ingericht op basis van het doel/beleidsuitgangspunt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>
                <a:sym typeface="Wingdings" panose="05000000000000000000" pitchFamily="2" charset="2"/>
              </a:rPr>
              <a:t> E</a:t>
            </a:r>
            <a:r>
              <a:rPr lang="nl-NL" dirty="0"/>
              <a:t>r vind een wijziging in het beleidsplan plaats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/>
              <a:t> Uitvoering van het beleid door organisatie</a:t>
            </a:r>
          </a:p>
          <a:p>
            <a:pPr marL="0" indent="0">
              <a:buNone/>
            </a:pPr>
            <a:endParaRPr lang="nl-NL" sz="2600" dirty="0">
              <a:solidFill>
                <a:srgbClr val="FFFFFF"/>
              </a:solidFill>
            </a:endParaRPr>
          </a:p>
        </p:txBody>
      </p:sp>
      <p:pic>
        <p:nvPicPr>
          <p:cNvPr id="2058" name="Picture 10" descr="Afbeeldingsresultaat voor neutraliteit">
            <a:extLst>
              <a:ext uri="{FF2B5EF4-FFF2-40B4-BE49-F238E27FC236}">
                <a16:creationId xmlns:a16="http://schemas.microsoft.com/office/drawing/2014/main" id="{730A79BB-D170-459B-AB5E-9664E4D5E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850" y="2296322"/>
            <a:ext cx="2257536" cy="2257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Afbeeldingsresultaat voor geheim">
            <a:extLst>
              <a:ext uri="{FF2B5EF4-FFF2-40B4-BE49-F238E27FC236}">
                <a16:creationId xmlns:a16="http://schemas.microsoft.com/office/drawing/2014/main" id="{6DCE40ED-4FB2-4A8D-B4FE-B4EF10357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334" y="524527"/>
            <a:ext cx="2093751" cy="155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420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510</Words>
  <Application>Microsoft Office PowerPoint</Application>
  <PresentationFormat>Breedbeeld</PresentationFormat>
  <Paragraphs>88</Paragraphs>
  <Slides>13</Slides>
  <Notes>0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Tw Cen MT</vt:lpstr>
      <vt:lpstr>Tw Cen MT Condensed</vt:lpstr>
      <vt:lpstr>Wingdings</vt:lpstr>
      <vt:lpstr>Wingdings 3</vt:lpstr>
      <vt:lpstr>Integraal</vt:lpstr>
      <vt:lpstr>Deskundigheid en Organisatie</vt:lpstr>
      <vt:lpstr>Programma</vt:lpstr>
      <vt:lpstr>Opstartertje</vt:lpstr>
      <vt:lpstr>Missie en visie? </vt:lpstr>
      <vt:lpstr>Missie</vt:lpstr>
      <vt:lpstr>Het verschil</vt:lpstr>
      <vt:lpstr>Voorbeelden bekende merken missie       visie</vt:lpstr>
      <vt:lpstr> Missie en visie: maar dan?</vt:lpstr>
      <vt:lpstr>Voorbeeld beleidsuitgangspunt</vt:lpstr>
      <vt:lpstr>bELEIDSCYClus</vt:lpstr>
      <vt:lpstr>Opdracht inez</vt:lpstr>
      <vt:lpstr> Stelling Eens of oneens? </vt:lpstr>
      <vt:lpstr>EINDE lesgedeelte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Regie voeren Thema 8</dc:title>
  <dc:creator>Erik Joustra</dc:creator>
  <cp:lastModifiedBy>Erik Joustra</cp:lastModifiedBy>
  <cp:revision>54</cp:revision>
  <dcterms:created xsi:type="dcterms:W3CDTF">2019-03-04T19:24:31Z</dcterms:created>
  <dcterms:modified xsi:type="dcterms:W3CDTF">2019-05-13T11:59:54Z</dcterms:modified>
</cp:coreProperties>
</file>